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4"/>
    <p:sldMasterId id="2147484375" r:id="rId5"/>
  </p:sldMasterIdLst>
  <p:notesMasterIdLst>
    <p:notesMasterId r:id="rId20"/>
  </p:notesMasterIdLst>
  <p:handoutMasterIdLst>
    <p:handoutMasterId r:id="rId21"/>
  </p:handoutMasterIdLst>
  <p:sldIdLst>
    <p:sldId id="279" r:id="rId6"/>
    <p:sldId id="256" r:id="rId7"/>
    <p:sldId id="265" r:id="rId8"/>
    <p:sldId id="267" r:id="rId9"/>
    <p:sldId id="273" r:id="rId10"/>
    <p:sldId id="278" r:id="rId11"/>
    <p:sldId id="268" r:id="rId12"/>
    <p:sldId id="269" r:id="rId13"/>
    <p:sldId id="275" r:id="rId14"/>
    <p:sldId id="276" r:id="rId15"/>
    <p:sldId id="270" r:id="rId16"/>
    <p:sldId id="272" r:id="rId17"/>
    <p:sldId id="271" r:id="rId18"/>
    <p:sldId id="277" r:id="rId19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78"/>
    <p:restoredTop sz="94837"/>
  </p:normalViewPr>
  <p:slideViewPr>
    <p:cSldViewPr snapToGrid="0">
      <p:cViewPr varScale="1">
        <p:scale>
          <a:sx n="76" d="100"/>
          <a:sy n="76" d="100"/>
        </p:scale>
        <p:origin x="82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5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5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fld id="{92B30C49-4A90-4E63-8C31-15635DB1ED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775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5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defTabSz="950913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algn="r" defTabSz="950913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5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defTabSz="950913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r" defTabSz="950913" eaLnBrk="1" hangingPunct="1">
              <a:defRPr sz="1200"/>
            </a:lvl1pPr>
          </a:lstStyle>
          <a:p>
            <a:fld id="{96AFEA77-E8B3-4464-9228-802BC49A87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8800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FEA77-E8B3-4464-9228-802BC49A8720}" type="slidenum">
              <a:rPr lang="en-US" altLang="en-US" smtClean="0"/>
              <a:pPr/>
              <a:t>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651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509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509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509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509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E79EC3C-FC41-4A54-9FE7-2C45B86BC35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614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745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890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772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647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544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2074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275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8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9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1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BCBD8-7877-0E40-89DC-631DDC9B6E12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83268-5D89-45CB-ACCA-283268CEF6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3473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4ABFA-3D20-C045-8CC3-383506F01F82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048A4-0C28-41D8-982B-FEBDB2A675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734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3A5C-C6F9-B940-ADCF-23D1B1BC1362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0BDBB-327C-4C75-B55F-07B85110EF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43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3A0A8-1718-C54E-AB99-C7E998FCBCB8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8EEA5-354A-4CB2-B9EF-79AE6B51DA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67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11DE6-640F-4946-83C6-D6DD4BD2F45C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63723-0E72-4C54-9D5C-87D8E2B031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9813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5B435-A6F3-5049-940F-32F91FCC3DD3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48862-09B4-4CED-93E0-68FC37726C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322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422D9-C57A-F64A-B944-38A37AF38C26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F6418-C57F-43A1-A9EA-C97B843855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8985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7DC87-64C9-B349-8683-90E7F051B443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149D2-3019-4297-BFE1-9266B4189D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98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632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61D4D-A119-D344-A801-BBC9F99D6232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0A06E4-93AC-4F3F-9E0E-458F2397E5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1805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4E3AD-A714-804C-BEAE-2B41806DE418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CB7EE7-C61A-4E15-A245-EB1F421165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983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91B99-A147-D944-9CF0-FC432F9E178E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C1DE6-1862-400B-B7F6-D8871307C3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006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36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3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4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4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7482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4565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979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28600" y="533400"/>
            <a:ext cx="2743200" cy="3365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1" smtClean="0"/>
              <a:t>Bureau of Labor Statistics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153400" y="152400"/>
          <a:ext cx="6477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" name="CorelDRAW" r:id="rId14" imgW="990600" imgH="1092200" progId="CorelDRAW.Graphic.10">
                  <p:embed/>
                </p:oleObj>
              </mc:Choice>
              <mc:Fallback>
                <p:oleObj name="CorelDRAW" r:id="rId14" imgW="990600" imgH="1092200" progId="CorelDRAW.Graphic.1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152400"/>
                        <a:ext cx="647700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8229600" cy="3667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z="1800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144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6" r:id="rId1"/>
    <p:sldLayoutId id="2147484377" r:id="rId2"/>
    <p:sldLayoutId id="2147484378" r:id="rId3"/>
    <p:sldLayoutId id="2147484379" r:id="rId4"/>
    <p:sldLayoutId id="2147484380" r:id="rId5"/>
    <p:sldLayoutId id="2147484381" r:id="rId6"/>
    <p:sldLayoutId id="2147484382" r:id="rId7"/>
    <p:sldLayoutId id="2147484383" r:id="rId8"/>
    <p:sldLayoutId id="2147484384" r:id="rId9"/>
    <p:sldLayoutId id="2147484385" r:id="rId10"/>
    <p:sldLayoutId id="214748438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Garamond" pitchFamily="18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Garamond" pitchFamily="18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Garamond" pitchFamily="18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Garamond" pitchFamily="18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accent2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rgbClr val="FF0000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1046560-1213-FA4C-B75A-7077C903FC7C}" type="datetime1">
              <a:rPr lang="en-US" altLang="en-US" smtClean="0"/>
              <a:t>6/7/2017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itchFamily="30" charset="0"/>
                <a:ea typeface="ＭＳ Ｐゴシック" pitchFamily="30" charset="-128"/>
                <a:cs typeface="ＭＳ Ｐゴシック" pitchFamily="3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9D7B533-81D4-405E-829B-7A7D736FFA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7" r:id="rId1"/>
    <p:sldLayoutId id="2147484388" r:id="rId2"/>
    <p:sldLayoutId id="2147484389" r:id="rId3"/>
    <p:sldLayoutId id="2147484390" r:id="rId4"/>
    <p:sldLayoutId id="2147484391" r:id="rId5"/>
    <p:sldLayoutId id="2147484392" r:id="rId6"/>
    <p:sldLayoutId id="2147484393" r:id="rId7"/>
    <p:sldLayoutId id="2147484394" r:id="rId8"/>
    <p:sldLayoutId id="2147484395" r:id="rId9"/>
    <p:sldLayoutId id="2147484396" r:id="rId10"/>
    <p:sldLayoutId id="2147484397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dicehiringindicators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faculty.chicagobooth.edu/steven.davi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078" y="146050"/>
            <a:ext cx="224007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54163" y="3017838"/>
            <a:ext cx="5959475" cy="10618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1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Dr. Steven J. </a:t>
            </a:r>
            <a:r>
              <a:rPr lang="en-US" sz="2100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Davis </a:t>
            </a:r>
            <a:endParaRPr lang="en-US" sz="21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>
              <a:defRPr/>
            </a:pPr>
            <a:r>
              <a:rPr lang="en-US" sz="21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University of Chicago Booth School of Business </a:t>
            </a:r>
          </a:p>
          <a:p>
            <a:pPr algn="ctr">
              <a:defRPr/>
            </a:pPr>
            <a:r>
              <a:rPr lang="en-US" sz="2100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June </a:t>
            </a:r>
            <a:r>
              <a:rPr lang="en-US" sz="21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6</a:t>
            </a:r>
            <a:r>
              <a:rPr lang="en-US" sz="2100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, 2017</a:t>
            </a:r>
            <a:endParaRPr lang="en-US" sz="21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7025" y="4322763"/>
            <a:ext cx="335121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+mn-lt"/>
                <a:hlinkClick r:id="rId4"/>
              </a:rPr>
              <a:t>http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+mn-lt"/>
                <a:hlinkClick r:id="rId4"/>
              </a:rPr>
              <a:t>://DHIhiringindicators.com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+mn-lt"/>
                <a:hlinkClick r:id="rId4"/>
              </a:rPr>
              <a:t>/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54163" y="1649795"/>
            <a:ext cx="60681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Mean Vacancy Duration Rose to 30.5 Working Days in April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CuadroTexto"/>
          <p:cNvSpPr txBox="1">
            <a:spLocks noChangeArrowheads="1"/>
          </p:cNvSpPr>
          <p:nvPr/>
        </p:nvSpPr>
        <p:spPr bwMode="auto">
          <a:xfrm>
            <a:off x="5526088" y="1204118"/>
            <a:ext cx="3617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Three-Month Moving Averages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" y="139700"/>
            <a:ext cx="9055100" cy="657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97080"/>
              </p:ext>
            </p:extLst>
          </p:nvPr>
        </p:nvGraphicFramePr>
        <p:xfrm>
          <a:off x="-1" y="167755"/>
          <a:ext cx="9144002" cy="6188599"/>
        </p:xfrm>
        <a:graphic>
          <a:graphicData uri="http://schemas.openxmlformats.org/drawingml/2006/table">
            <a:tbl>
              <a:tblPr/>
              <a:tblGrid>
                <a:gridCol w="2621643"/>
                <a:gridCol w="801477"/>
                <a:gridCol w="704747"/>
                <a:gridCol w="677109"/>
                <a:gridCol w="732383"/>
                <a:gridCol w="815295"/>
                <a:gridCol w="621834"/>
                <a:gridCol w="704747"/>
                <a:gridCol w="677013"/>
                <a:gridCol w="787754"/>
              </a:tblGrid>
              <a:tr h="413929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Recruiting Intensity Index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4538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By Industry and Time Period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0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2001 to 2003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2004 to 2006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2010 to 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0.89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Construction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0.89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Manufacturing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Wholesale and Retail Trade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Warehouse, Trans. &amp; Utilities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1.09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Financial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Professional and Business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Leisure and Hospitality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Government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557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Non-Farm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11</a:t>
            </a:fld>
            <a:endParaRPr lang="en-US" alt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892514"/>
              </p:ext>
            </p:extLst>
          </p:nvPr>
        </p:nvGraphicFramePr>
        <p:xfrm>
          <a:off x="171451" y="342901"/>
          <a:ext cx="8715374" cy="6535939"/>
        </p:xfrm>
        <a:graphic>
          <a:graphicData uri="http://schemas.openxmlformats.org/drawingml/2006/table">
            <a:tbl>
              <a:tblPr/>
              <a:tblGrid>
                <a:gridCol w="2050675"/>
                <a:gridCol w="596560"/>
                <a:gridCol w="596560"/>
                <a:gridCol w="680452"/>
                <a:gridCol w="680452"/>
                <a:gridCol w="680452"/>
                <a:gridCol w="680452"/>
                <a:gridCol w="680452"/>
                <a:gridCol w="689773"/>
                <a:gridCol w="689773"/>
                <a:gridCol w="689773"/>
              </a:tblGrid>
              <a:tr h="404990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Mean Vacancy Duration (Number of Working Days)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4990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By Industry and Time Period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6075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2001 to 2003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2004 to 2006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2010 to 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Jan.-Apr. 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Resources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14.0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13.0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Construction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7.9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8.8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7.3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6.1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9.5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11.4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14.9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11.5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Manufacturing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13.8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23.4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29.2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30.4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31.2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Wholesale and Retail Trade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14.2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13.1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24.1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24.1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Warehouse, Trans. &amp; Utilities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23.9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29.1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27.3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25.0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Information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25.8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36.0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34.5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23.4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40.9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36.4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36.8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35.6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29.1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30.6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Financial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28.0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27.6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25.7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33.3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36.1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37.1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43.2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44.7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48.1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Professional and Business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16.6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27.0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Education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25.0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29.9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28.8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Health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39.1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35.8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36.4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29.8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34.6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38.4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44.6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47.7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50.0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Leisure and Hospitality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13.7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14.8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14.9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13.3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16.6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Other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25.2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16.9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30.2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30.2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Government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35.7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33.0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35.9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37.7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37.8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37.8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39.5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48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Non-Farm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16.6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24.1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28.0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28.4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1950"/>
            <a:ext cx="9144000" cy="685800"/>
          </a:xfrm>
        </p:spPr>
        <p:txBody>
          <a:bodyPr/>
          <a:lstStyle/>
          <a:p>
            <a:r>
              <a:rPr lang="en-US" altLang="en-US" sz="4000" dirty="0" smtClean="0"/>
              <a:t>Focus on Professional &amp; Business Services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12</a:t>
            </a:fld>
            <a:endParaRPr lang="en-US" alt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556037"/>
              </p:ext>
            </p:extLst>
          </p:nvPr>
        </p:nvGraphicFramePr>
        <p:xfrm>
          <a:off x="228597" y="1171575"/>
          <a:ext cx="8715383" cy="5549899"/>
        </p:xfrm>
        <a:graphic>
          <a:graphicData uri="http://schemas.openxmlformats.org/drawingml/2006/table">
            <a:tbl>
              <a:tblPr/>
              <a:tblGrid>
                <a:gridCol w="1609313"/>
                <a:gridCol w="710607"/>
                <a:gridCol w="710607"/>
                <a:gridCol w="710607"/>
                <a:gridCol w="710607"/>
                <a:gridCol w="710607"/>
                <a:gridCol w="710607"/>
                <a:gridCol w="710607"/>
                <a:gridCol w="710607"/>
                <a:gridCol w="710607"/>
                <a:gridCol w="710607"/>
              </a:tblGrid>
              <a:tr h="454358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Mean Vacancy Duration (Number of Working days)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4358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By Industry and Time Period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2638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2001 to 2003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2004 to 2006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2010 to 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Jan.-Apr. 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8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Professional and Business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16.6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27.0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3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Private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23.2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27.3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27.6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543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Non-Farm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16.6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24.1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28.0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35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90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Recruiting Intensity Index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49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By Industry and Time Period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8499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2001 to 2003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2004 to 2006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2010 to 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Jan.-Apr. 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8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Professional and Business Services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4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Private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692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Non-Farm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936382"/>
              </p:ext>
            </p:extLst>
          </p:nvPr>
        </p:nvGraphicFramePr>
        <p:xfrm>
          <a:off x="102746" y="123291"/>
          <a:ext cx="9041253" cy="6591933"/>
        </p:xfrm>
        <a:graphic>
          <a:graphicData uri="http://schemas.openxmlformats.org/drawingml/2006/table">
            <a:tbl>
              <a:tblPr/>
              <a:tblGrid>
                <a:gridCol w="885027"/>
                <a:gridCol w="748582"/>
                <a:gridCol w="771714"/>
                <a:gridCol w="639180"/>
                <a:gridCol w="755803"/>
                <a:gridCol w="755803"/>
                <a:gridCol w="755803"/>
                <a:gridCol w="755803"/>
                <a:gridCol w="883546"/>
                <a:gridCol w="883546"/>
                <a:gridCol w="1206446"/>
              </a:tblGrid>
              <a:tr h="308485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Mean Vacancy Duration by Establishment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485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Selected Time Periods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04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Class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2001 to 2003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2004 to 2005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2010 to 2012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Jan.-Feb. 2017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9379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1-9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13.3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16.8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23.2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27.6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9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10-49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14.9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16.5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12.9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23.1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24.4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9379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50-249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19.3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18.2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15.1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17.9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23.1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24.9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9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250-999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21.5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25.4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24.8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17.7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24.4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24.0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26.6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29.6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29.0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28607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1000-4999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36.3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34.8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44.2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35.8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30.8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34.5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37.2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36.7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39.8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39.2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48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5000+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48.8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44.3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39.4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39.9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40.8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55.8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56.6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57.4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58.4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60.2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903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485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Recruiting Intensity Index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485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By Establishment Size and Time Period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69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Class Size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2001 to 2003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2004 to 2005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2009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2010 to 2012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2015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Jan.-Feb. 2017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9379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1-9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9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10-49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9379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50-249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9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250-999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28607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1000-4999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485">
                <a:tc>
                  <a:txBody>
                    <a:bodyPr/>
                    <a:lstStyle/>
                    <a:p>
                      <a:pPr algn="l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5000+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0.97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1.35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1.12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0.78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0.79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0.89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25538"/>
            <a:ext cx="9144000" cy="1422400"/>
          </a:xfrm>
        </p:spPr>
        <p:txBody>
          <a:bodyPr anchorCtr="1"/>
          <a:lstStyle/>
          <a:p>
            <a:pPr eaLnBrk="1" hangingPunct="1"/>
            <a:r>
              <a:rPr lang="en-US" altLang="en-US" b="1" i="1" smtClean="0"/>
              <a:t/>
            </a:r>
            <a:br>
              <a:rPr lang="en-US" altLang="en-US" b="1" i="1" smtClean="0"/>
            </a:br>
            <a:r>
              <a:rPr lang="en-US" altLang="en-US" sz="3600" b="1" smtClean="0"/>
              <a:t/>
            </a:r>
            <a:br>
              <a:rPr lang="en-US" altLang="en-US" sz="3600" b="1" smtClean="0"/>
            </a:br>
            <a:r>
              <a:rPr lang="en-US" altLang="en-US" sz="4800" b="1" smtClean="0"/>
              <a:t/>
            </a:r>
            <a:br>
              <a:rPr lang="en-US" altLang="en-US" sz="4800" b="1" smtClean="0"/>
            </a:br>
            <a:endParaRPr lang="en-US" altLang="en-US" i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57163"/>
            <a:ext cx="8634334" cy="6686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1400" b="1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400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4300" b="1" dirty="0" smtClean="0">
                <a:solidFill>
                  <a:srgbClr val="898989"/>
                </a:solidFill>
              </a:rPr>
              <a:t>Selected Statistical Products,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4300" b="1" dirty="0" smtClean="0">
                <a:solidFill>
                  <a:srgbClr val="898989"/>
                </a:solidFill>
              </a:rPr>
              <a:t>DHI Hiring Indicators Report </a:t>
            </a:r>
          </a:p>
          <a:p>
            <a:pPr lvl="1" algn="l" eaLnBrk="1" hangingPunct="1">
              <a:lnSpc>
                <a:spcPct val="80000"/>
              </a:lnSpc>
            </a:pPr>
            <a:endParaRPr lang="en-US" altLang="en-US" sz="1200" b="1" dirty="0" smtClean="0">
              <a:solidFill>
                <a:srgbClr val="898989"/>
              </a:solidFill>
            </a:endParaRPr>
          </a:p>
          <a:p>
            <a:pPr lvl="1" algn="just" eaLnBrk="1" hangingPunct="1">
              <a:lnSpc>
                <a:spcPct val="80000"/>
              </a:lnSpc>
              <a:tabLst>
                <a:tab pos="8445500" algn="l"/>
              </a:tabLst>
            </a:pPr>
            <a:r>
              <a:rPr lang="en-US" altLang="en-US" b="1" dirty="0">
                <a:solidFill>
                  <a:srgbClr val="898989"/>
                </a:solidFill>
              </a:rPr>
              <a:t>Slides </a:t>
            </a:r>
            <a:r>
              <a:rPr lang="en-US" altLang="en-US" b="1" dirty="0" smtClean="0">
                <a:solidFill>
                  <a:srgbClr val="898989"/>
                </a:solidFill>
              </a:rPr>
              <a:t>2-13 </a:t>
            </a:r>
            <a:r>
              <a:rPr lang="en-US" altLang="en-US" b="1" dirty="0">
                <a:solidFill>
                  <a:srgbClr val="898989"/>
                </a:solidFill>
              </a:rPr>
              <a:t>below </a:t>
            </a:r>
            <a:r>
              <a:rPr lang="en-US" altLang="en-US" b="1" dirty="0" smtClean="0">
                <a:solidFill>
                  <a:srgbClr val="898989"/>
                </a:solidFill>
              </a:rPr>
              <a:t>show </a:t>
            </a:r>
            <a:r>
              <a:rPr lang="en-US" altLang="en-US" b="1" dirty="0">
                <a:solidFill>
                  <a:srgbClr val="898989"/>
                </a:solidFill>
              </a:rPr>
              <a:t>charts and tables produced using </a:t>
            </a:r>
            <a:r>
              <a:rPr lang="en-US" altLang="en-US" b="1" dirty="0" smtClean="0">
                <a:solidFill>
                  <a:srgbClr val="898989"/>
                </a:solidFill>
              </a:rPr>
              <a:t>data from the Job Openings and Labor Turnover Survey, and following the analytical framework and measurement methods in Davis, </a:t>
            </a:r>
            <a:r>
              <a:rPr lang="en-US" altLang="en-US" b="1" dirty="0" err="1" smtClean="0">
                <a:solidFill>
                  <a:srgbClr val="898989"/>
                </a:solidFill>
              </a:rPr>
              <a:t>Faberman</a:t>
            </a:r>
            <a:r>
              <a:rPr lang="en-US" altLang="en-US" b="1" dirty="0" smtClean="0">
                <a:solidFill>
                  <a:srgbClr val="898989"/>
                </a:solidFill>
              </a:rPr>
              <a:t> and </a:t>
            </a:r>
            <a:r>
              <a:rPr lang="en-US" altLang="en-US" b="1" dirty="0" err="1" smtClean="0">
                <a:solidFill>
                  <a:srgbClr val="898989"/>
                </a:solidFill>
              </a:rPr>
              <a:t>Haltiwanger</a:t>
            </a:r>
            <a:r>
              <a:rPr lang="en-US" altLang="en-US" b="1" dirty="0" smtClean="0">
                <a:solidFill>
                  <a:srgbClr val="898989"/>
                </a:solidFill>
              </a:rPr>
              <a:t> (2012, 2013). </a:t>
            </a:r>
          </a:p>
          <a:p>
            <a:pPr lvl="1" algn="just" eaLnBrk="1" hangingPunct="1">
              <a:lnSpc>
                <a:spcPct val="80000"/>
              </a:lnSpc>
              <a:tabLst>
                <a:tab pos="8445500" algn="l"/>
              </a:tabLst>
            </a:pPr>
            <a:endParaRPr lang="en-US" altLang="en-US" sz="2800" b="1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3600" b="1" dirty="0" smtClean="0">
                <a:solidFill>
                  <a:srgbClr val="898989"/>
                </a:solidFill>
              </a:rPr>
              <a:t> Steven J. Davis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chemeClr val="accent1"/>
                </a:solidFill>
                <a:hlinkClick r:id="rId3"/>
              </a:rPr>
              <a:t>faculty.chicagobooth.edu/steven.davis/</a:t>
            </a:r>
            <a:endParaRPr lang="en-US" altLang="en-US" sz="3600" b="1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3600" b="1" dirty="0" smtClean="0">
                <a:solidFill>
                  <a:srgbClr val="898989"/>
                </a:solidFill>
              </a:rPr>
              <a:t>June 2017</a:t>
            </a:r>
          </a:p>
          <a:p>
            <a:pPr eaLnBrk="1" hangingPunct="1">
              <a:lnSpc>
                <a:spcPct val="80000"/>
              </a:lnSpc>
            </a:pPr>
            <a:endParaRPr lang="en-US" altLang="en-US" sz="36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1 Grupo"/>
          <p:cNvGrpSpPr>
            <a:grpSpLocks/>
          </p:cNvGrpSpPr>
          <p:nvPr/>
        </p:nvGrpSpPr>
        <p:grpSpPr bwMode="auto">
          <a:xfrm>
            <a:off x="5309156" y="2011816"/>
            <a:ext cx="1622425" cy="923925"/>
            <a:chOff x="6076260" y="2020887"/>
            <a:chExt cx="1622425" cy="923925"/>
          </a:xfrm>
        </p:grpSpPr>
        <p:sp>
          <p:nvSpPr>
            <p:cNvPr id="6148" name="TextBox 2"/>
            <p:cNvSpPr txBox="1">
              <a:spLocks noChangeArrowheads="1"/>
            </p:cNvSpPr>
            <p:nvPr/>
          </p:nvSpPr>
          <p:spPr bwMode="auto">
            <a:xfrm>
              <a:off x="6487423" y="2020887"/>
              <a:ext cx="1211262" cy="923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3366FF"/>
                  </a:solidFill>
                  <a:latin typeface="Arial" panose="020B0604020202020204" pitchFamily="34" charset="0"/>
                </a:rPr>
                <a:t>Decennial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3366FF"/>
                  </a:solidFill>
                  <a:latin typeface="Arial" panose="020B0604020202020204" pitchFamily="34" charset="0"/>
                </a:rPr>
                <a:t>Census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3366FF"/>
                  </a:solidFill>
                  <a:latin typeface="Arial" panose="020B0604020202020204" pitchFamily="34" charset="0"/>
                </a:rPr>
                <a:t>Hiring</a:t>
              </a:r>
            </a:p>
          </p:txBody>
        </p:sp>
        <p:cxnSp>
          <p:nvCxnSpPr>
            <p:cNvPr id="7" name="Straight Arrow Connector 6"/>
            <p:cNvCxnSpPr>
              <a:cxnSpLocks noChangeShapeType="1"/>
            </p:cNvCxnSpPr>
            <p:nvPr/>
          </p:nvCxnSpPr>
          <p:spPr bwMode="auto">
            <a:xfrm flipH="1">
              <a:off x="6076260" y="2482849"/>
              <a:ext cx="411163" cy="60325"/>
            </a:xfrm>
            <a:prstGeom prst="straightConnector1">
              <a:avLst/>
            </a:prstGeom>
            <a:noFill/>
            <a:ln w="25400">
              <a:solidFill>
                <a:srgbClr val="3366FF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950" y="222250"/>
            <a:ext cx="8674100" cy="641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5660977" y="1088390"/>
            <a:ext cx="3348111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</a:rPr>
              <a:t>Three-Month Moving Averages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0" y="0"/>
            <a:ext cx="90043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0" y="0"/>
            <a:ext cx="90551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48A4-0C28-41D8-982B-FEBDB2A67581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139700"/>
            <a:ext cx="8915400" cy="657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S Logo Layout">
  <a:themeElements>
    <a:clrScheme name="BLS Logo Layo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S Logo Layout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S Logo Layo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 Logo Layo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 Logo Layo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 Logo Layo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 Logo Layo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 Logo Layo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 Logo Layo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 Logo Layo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 Logo Layo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 Logo Layo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 Logo Layo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 Logo Layo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8D6C6131-0BDC-4099-A705-16D0F5A84B19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5F9192E-FD54-4EA1-9AF0-1DFBC0192F8A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A5D650AC-C2D5-463B-8D9D-26CECF94B3AC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26565</TotalTime>
  <Words>827</Words>
  <Application>Microsoft Office PowerPoint</Application>
  <PresentationFormat>On-screen Show (4:3)</PresentationFormat>
  <Paragraphs>604</Paragraphs>
  <Slides>14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ＭＳ Ｐゴシック</vt:lpstr>
      <vt:lpstr>ＭＳ Ｐゴシック</vt:lpstr>
      <vt:lpstr>Arial</vt:lpstr>
      <vt:lpstr>Calibri</vt:lpstr>
      <vt:lpstr>Garamond</vt:lpstr>
      <vt:lpstr>Mangal</vt:lpstr>
      <vt:lpstr>BLS Logo Layout</vt:lpstr>
      <vt:lpstr>Office Theme</vt:lpstr>
      <vt:lpstr>CorelDRAW</vt:lpstr>
      <vt:lpstr>PowerPoint Presentation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Focus on Professional &amp; Business Services </vt:lpstr>
      <vt:lpstr>PowerPoint Presentation</vt:lpstr>
    </vt:vector>
  </TitlesOfParts>
  <Company>Bureau of Labor Statistics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BLS Data on Worker and Job Flows: A Primer for Empirical Research</dc:title>
  <dc:creator>R Jason Faberman</dc:creator>
  <cp:lastModifiedBy>Rachel Ceccarelli</cp:lastModifiedBy>
  <cp:revision>942</cp:revision>
  <dcterms:created xsi:type="dcterms:W3CDTF">2011-01-10T15:17:01Z</dcterms:created>
  <dcterms:modified xsi:type="dcterms:W3CDTF">2017-06-07T17:51:40Z</dcterms:modified>
</cp:coreProperties>
</file>